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4" r:id="rId5"/>
    <p:sldId id="257" r:id="rId6"/>
    <p:sldId id="269" r:id="rId7"/>
    <p:sldId id="263" r:id="rId8"/>
    <p:sldId id="265" r:id="rId9"/>
    <p:sldId id="267" r:id="rId10"/>
    <p:sldId id="268" r:id="rId11"/>
    <p:sldId id="258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6A9FAD-B39E-4CFC-9AC8-A3AF12B96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9EACAB-AC54-4402-B5A9-87CB639BB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33A2D0-4783-48FF-8FB0-7FB0C9296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9DA607-B378-4970-8F18-06D1AB2D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BCB4A9-A07F-4B4D-9F43-DB603A29C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5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43A89C-CEC7-4C6B-B87B-FEF08D53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4EC248-8085-4134-9C3E-7333FD7A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BBB37A-80F4-4B12-8A7B-BADDE86CD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EC3967-C7EA-4DF6-9E1B-5A718AF61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4B1827-55E0-4E6F-BE55-C673EDE9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59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8CD586-89BA-4751-BDE2-7DF7D21D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E3B6BB-5EE1-4597-AF06-E26DB8548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221D29-C7B6-4025-98A4-F6AF55004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5DA54C-9308-460E-A3BE-BADF8569E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C12353-86BA-4D73-886A-C0C3406F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72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CEEE6E-B5D8-497E-8C1C-1B45C732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3DB912-C692-4C65-BFED-77237544C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28894F4-74F2-44D3-82B5-961DD28CF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379E12-258B-4383-8CD0-3B6DD8F9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AF55DE0-6D85-4969-A924-B7681224C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BE72EF-A2B4-4CD1-AA0F-9A5A7D2D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49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1465D0-DF8E-492C-BA0A-A5AC586E8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355761-D90E-499E-A98C-A54E1B414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A25E185-6571-426A-8E22-394FD78EF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4AAC044-C5B8-4122-BFE8-D0F80A4DA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B8B78C3-EB84-405E-91CF-56E406A1E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E77461E-42C6-46F1-8FDA-3DBAF4D6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63AA29D-AF42-4F77-A80E-1CC4B31F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ADFE206-52A7-472C-A0EE-4C9BED517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83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B15A1F-F2C8-431A-AD85-78FDBFB7E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24E6BE-AFD3-448E-A4C7-23BA12A92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D1F2870-8422-4C46-9F58-98892C8A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DCE51BE-58A4-4255-8CFD-8BC8263A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17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E5AA956-E6CB-4B73-9D1A-5976AB33F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2116C4D-573F-40F7-A906-56503E06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534AB6D-8FB5-48B4-ABAD-21AB81D2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4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A7E2DF-D352-411D-ADA7-8FAACE73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554FAC-BE07-46C2-80B6-1975C614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FEF4032-43DF-4EFA-A2D0-FC441438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97A265-4A65-4CAC-BB32-D0BA0BA1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8B864E5-AF90-455E-894A-0912CDD3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8318E3E-2A87-4DDA-9EF4-080009FE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51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E5F95-0A35-4A4B-AB18-385CA1F2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FFA976C-43AD-4002-81BC-DE4AB70A3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16DBBED-0D42-4C5F-AFCE-C9A99E2EA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7C7D51-532E-4AEE-B791-692DA396A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68058B-2FB1-44B9-8C14-726844DB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900A36E-B88B-4120-9DCC-5C465DA9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5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E9C9D9-EBEC-4B6C-9265-2DEDA10B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3349CC-DF67-4368-971F-53BCABEE9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04D285-55C8-452B-8C05-142E5B32D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AD4428-F07B-43F4-909D-4CEDC83E4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3192B7-B99F-49C2-830E-B1E09A00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5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2A3DA6B-F2D0-499C-8B67-9BB8F8908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C42090A-1E8D-40AE-8F80-DEDAA0E1C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0F96EF-937A-4BE7-9AE8-6807F7421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874DE6-4C33-40AA-B4D7-0D6F381E8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2041B6-824E-4E60-8F0C-35224512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98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5B011DB-B586-486E-B638-39406C95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40CDA7-577B-4727-99A8-726CCE2EF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E59423-E065-4DEB-ACCB-DABAA2A1CC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ECFE6-5829-4B4F-BB8B-01B547E46883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18F70E-D0B4-4A44-84A1-149D3E1AA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8123A3-670A-4004-9F05-B6E6E4444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4932E-1267-47D1-A1B6-02CF4FDA6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97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bc.co.uk/programmes/profiles/3VLG6MxxfQpKXF2Chky4Fmh/character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5E798-3131-4545-B06E-2164D0A21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divided village: a narrative study using a theoretical lens of speculative ontology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15E5608-7A6D-465F-9D7E-99BF8A9ECE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Professor Maggie Bartlett</a:t>
            </a:r>
          </a:p>
          <a:p>
            <a:r>
              <a:rPr lang="en-GB" dirty="0"/>
              <a:t>University of Dundee School of Medicine </a:t>
            </a: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9E49A80E-995F-4326-A4D3-F7870ABB79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3" r="1397" b="5797"/>
          <a:stretch/>
        </p:blipFill>
        <p:spPr>
          <a:xfrm>
            <a:off x="4334721" y="4915711"/>
            <a:ext cx="3473347" cy="160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3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EA9E80-970F-498C-96A6-F7AD6F35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992FBDA5-9561-4F95-8BCC-EF1E149947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829240"/>
              </p:ext>
            </p:extLst>
          </p:nvPr>
        </p:nvGraphicFramePr>
        <p:xfrm>
          <a:off x="838200" y="2258572"/>
          <a:ext cx="776753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5631">
                  <a:extLst>
                    <a:ext uri="{9D8B030D-6E8A-4147-A177-3AD203B41FA5}">
                      <a16:colId xmlns:a16="http://schemas.microsoft.com/office/drawing/2014/main" xmlns="" val="2359662542"/>
                    </a:ext>
                  </a:extLst>
                </a:gridCol>
                <a:gridCol w="1391905">
                  <a:extLst>
                    <a:ext uri="{9D8B030D-6E8A-4147-A177-3AD203B41FA5}">
                      <a16:colId xmlns:a16="http://schemas.microsoft.com/office/drawing/2014/main" xmlns="" val="116143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Population of Ambridge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     ̴̴700*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2938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Number of named and voiced characters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     ̴̴70**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34083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400" dirty="0"/>
                        <a:t>Number of named but unvoiced characters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     ̴̴10**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086835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GB" sz="2400" dirty="0"/>
                        <a:t>Number of unvoiced and un-named characters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    ̴̴ 620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754252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B7A1B92-553A-49BE-A0DE-05434DDFDB81}"/>
              </a:ext>
            </a:extLst>
          </p:cNvPr>
          <p:cNvSpPr txBox="1"/>
          <p:nvPr/>
        </p:nvSpPr>
        <p:spPr>
          <a:xfrm>
            <a:off x="265890" y="5912703"/>
            <a:ext cx="7859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*Stepney R. A series of unfortunate events? Morbidity and mortality in a </a:t>
            </a:r>
            <a:r>
              <a:rPr lang="en-GB" sz="1200" dirty="0" err="1"/>
              <a:t>Borsetshire</a:t>
            </a:r>
            <a:r>
              <a:rPr lang="en-GB" sz="1200" dirty="0"/>
              <a:t> village. 2011. British Medical Journal. Doi:10.1136/bmj.d7518 (accessed 22.8.19)</a:t>
            </a:r>
          </a:p>
          <a:p>
            <a:r>
              <a:rPr lang="en-GB" sz="1200" dirty="0">
                <a:hlinkClick r:id="rId2"/>
              </a:rPr>
              <a:t>**https://www.bbc.co.uk/programmes/profiles/3VLG6MxxfQpKXF2Chky4Fmh/characters</a:t>
            </a:r>
            <a:endParaRPr lang="en-GB" sz="1200" dirty="0"/>
          </a:p>
        </p:txBody>
      </p:sp>
      <p:pic>
        <p:nvPicPr>
          <p:cNvPr id="10" name="Picture 9" descr="A picture containing outdoor, building, sitting, flower&#10;&#10;Description automatically generated">
            <a:extLst>
              <a:ext uri="{FF2B5EF4-FFF2-40B4-BE49-F238E27FC236}">
                <a16:creationId xmlns:a16="http://schemas.microsoft.com/office/drawing/2014/main" xmlns="" id="{9237D1E8-157E-4060-AF43-ECDBF2D5A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87901" y="2164972"/>
            <a:ext cx="3586604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1D44BA-36BF-41F1-A5CF-C9F78CE1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10DF630-389A-46E2-BAE2-AA504DF1B607}"/>
              </a:ext>
            </a:extLst>
          </p:cNvPr>
          <p:cNvSpPr txBox="1"/>
          <p:nvPr/>
        </p:nvSpPr>
        <p:spPr>
          <a:xfrm>
            <a:off x="719367" y="1796374"/>
            <a:ext cx="10753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To explore the ontological position of this un-named and unvoiced group</a:t>
            </a:r>
          </a:p>
        </p:txBody>
      </p:sp>
      <p:pic>
        <p:nvPicPr>
          <p:cNvPr id="7" name="Content Placeholder 6" descr="A black dog sitting in front of a building&#10;&#10;Description automatically generated">
            <a:extLst>
              <a:ext uri="{FF2B5EF4-FFF2-40B4-BE49-F238E27FC236}">
                <a16:creationId xmlns:a16="http://schemas.microsoft.com/office/drawing/2014/main" xmlns="" id="{DE1BA880-7A81-49D0-94AE-9A0E5E252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327" y="3745217"/>
            <a:ext cx="2556000" cy="2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0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C9E6E4-3138-416F-9188-1FBA4E78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4EDF77-FBBF-40E4-A839-B0C2CAB31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Purposive sampling (16 people &gt; 16 years old)</a:t>
            </a:r>
          </a:p>
          <a:p>
            <a:r>
              <a:rPr lang="en-GB" dirty="0"/>
              <a:t>Focus groups (two x 1h - 8 people)</a:t>
            </a:r>
          </a:p>
          <a:p>
            <a:r>
              <a:rPr lang="en-GB" dirty="0"/>
              <a:t>Phenomenological approach </a:t>
            </a:r>
          </a:p>
          <a:p>
            <a:pPr marL="0" indent="0">
              <a:buNone/>
            </a:pPr>
            <a:r>
              <a:rPr lang="en-GB" dirty="0"/>
              <a:t>                    Interpretive paradigm</a:t>
            </a:r>
          </a:p>
          <a:p>
            <a:pPr marL="0" indent="0">
              <a:buNone/>
            </a:pPr>
            <a:r>
              <a:rPr lang="en-GB" dirty="0"/>
              <a:t>                              S</a:t>
            </a:r>
            <a:r>
              <a:rPr lang="en-GB" i="1" dirty="0"/>
              <a:t>peculative Ontology</a:t>
            </a:r>
            <a:endParaRPr lang="en-GB" dirty="0"/>
          </a:p>
          <a:p>
            <a:r>
              <a:rPr lang="en-GB" dirty="0"/>
              <a:t>Themes identified from the </a:t>
            </a:r>
            <a:r>
              <a:rPr lang="en-GB" dirty="0" smtClean="0"/>
              <a:t>data</a:t>
            </a:r>
          </a:p>
          <a:p>
            <a:r>
              <a:rPr lang="en-US" dirty="0" smtClean="0"/>
              <a:t>Ethics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picture containing outdoor, grass, person, holding&#10;&#10;Description automatically generated">
            <a:extLst>
              <a:ext uri="{FF2B5EF4-FFF2-40B4-BE49-F238E27FC236}">
                <a16:creationId xmlns:a16="http://schemas.microsoft.com/office/drawing/2014/main" xmlns="" id="{54E37B82-D392-434D-89F4-A5DDAE6115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35158" r="21604" b="2340"/>
          <a:stretch/>
        </p:blipFill>
        <p:spPr>
          <a:xfrm rot="5400000">
            <a:off x="8130443" y="1971000"/>
            <a:ext cx="4288555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1D4606DB-90E9-47DA-BE7C-CCDD13D1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- demographics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xmlns="" id="{85D15BC0-2160-4E41-87F7-65A0DB58EE3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61096413"/>
              </p:ext>
            </p:extLst>
          </p:nvPr>
        </p:nvGraphicFramePr>
        <p:xfrm>
          <a:off x="596726" y="2853578"/>
          <a:ext cx="5181600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549">
                  <a:extLst>
                    <a:ext uri="{9D8B030D-6E8A-4147-A177-3AD203B41FA5}">
                      <a16:colId xmlns:a16="http://schemas.microsoft.com/office/drawing/2014/main" xmlns="" val="2511021101"/>
                    </a:ext>
                  </a:extLst>
                </a:gridCol>
                <a:gridCol w="3073940">
                  <a:extLst>
                    <a:ext uri="{9D8B030D-6E8A-4147-A177-3AD203B41FA5}">
                      <a16:colId xmlns:a16="http://schemas.microsoft.com/office/drawing/2014/main" xmlns="" val="3023912932"/>
                    </a:ext>
                  </a:extLst>
                </a:gridCol>
                <a:gridCol w="877111">
                  <a:extLst>
                    <a:ext uri="{9D8B030D-6E8A-4147-A177-3AD203B41FA5}">
                      <a16:colId xmlns:a16="http://schemas.microsoft.com/office/drawing/2014/main" xmlns="" val="343096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ID/gender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Occupation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Age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673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Granny providing child care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394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RD/f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Midwife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417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AW/f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Bus driver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074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DP/f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Refuse collection operative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023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GY/f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Self –employed spinner/dyer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339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Airline Pilot on maternity leave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778269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GB" dirty="0"/>
                        <a:t>AM/f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Junior hospital doctor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186843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GB" dirty="0"/>
                        <a:t>QZ/f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Apprentice narrow boat builder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4607198"/>
                  </a:ext>
                </a:extLst>
              </a:tr>
            </a:tbl>
          </a:graphicData>
        </a:graphic>
      </p:graphicFrame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xmlns="" id="{6C71D7F6-E7A7-40AC-8424-29CCCC28488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4442290"/>
              </p:ext>
            </p:extLst>
          </p:nvPr>
        </p:nvGraphicFramePr>
        <p:xfrm>
          <a:off x="6096000" y="2853578"/>
          <a:ext cx="5181600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987">
                  <a:extLst>
                    <a:ext uri="{9D8B030D-6E8A-4147-A177-3AD203B41FA5}">
                      <a16:colId xmlns:a16="http://schemas.microsoft.com/office/drawing/2014/main" xmlns="" val="71163398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273724616"/>
                    </a:ext>
                  </a:extLst>
                </a:gridCol>
                <a:gridCol w="854413">
                  <a:extLst>
                    <a:ext uri="{9D8B030D-6E8A-4147-A177-3AD203B41FA5}">
                      <a16:colId xmlns:a16="http://schemas.microsoft.com/office/drawing/2014/main" xmlns="" val="754252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ID/gender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Occupation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Age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513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GH/m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Retired jelly baby maker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60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LY/m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Primary school teacher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773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TS/m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Electrical Engineer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30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NV/m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Llama farmer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363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GA/m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Synchronised swimmer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437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IM/m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District Nurse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768145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GB" dirty="0"/>
                        <a:t>UL/m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Artificial inseminator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871006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GB" dirty="0"/>
                        <a:t>XZ/m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Giblet processor (chicken factory)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0604716"/>
                  </a:ext>
                </a:extLst>
              </a:tr>
            </a:tbl>
          </a:graphicData>
        </a:graphic>
      </p:graphicFrame>
      <p:pic>
        <p:nvPicPr>
          <p:cNvPr id="5" name="Picture 4" descr="A red bicycle is parked next to a dog&#10;&#10;Description automatically generated">
            <a:extLst>
              <a:ext uri="{FF2B5EF4-FFF2-40B4-BE49-F238E27FC236}">
                <a16:creationId xmlns:a16="http://schemas.microsoft.com/office/drawing/2014/main" xmlns="" id="{6AED4108-51B4-4647-8529-FB7F79FD80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9" b="9401"/>
          <a:stretch/>
        </p:blipFill>
        <p:spPr>
          <a:xfrm>
            <a:off x="8087189" y="602775"/>
            <a:ext cx="2817267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9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EA9E6-94FF-4AB0-A792-848B547E4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– three main themes</a:t>
            </a:r>
          </a:p>
        </p:txBody>
      </p:sp>
      <p:pic>
        <p:nvPicPr>
          <p:cNvPr id="5" name="Content Placeholder 4" descr="A bird sitting on top of a wooden bench&#10;&#10;Description automatically generated">
            <a:extLst>
              <a:ext uri="{FF2B5EF4-FFF2-40B4-BE49-F238E27FC236}">
                <a16:creationId xmlns:a16="http://schemas.microsoft.com/office/drawing/2014/main" xmlns="" id="{11DDFD57-0AD4-4AA5-9093-3C316E18C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913" y="2019690"/>
            <a:ext cx="4224000" cy="3168000"/>
          </a:xfrm>
        </p:spPr>
      </p:pic>
    </p:spTree>
    <p:extLst>
      <p:ext uri="{BB962C8B-B14F-4D97-AF65-F5344CB8AC3E}">
        <p14:creationId xmlns:p14="http://schemas.microsoft.com/office/powerpoint/2010/main" val="4136595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C46101-F3A9-45E5-AB4E-1827B63E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1- </a:t>
            </a:r>
            <a:r>
              <a:rPr lang="en-GB" i="1" dirty="0"/>
              <a:t>an existential co-dependence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FF1100-0A19-4B68-B5F4-A1DF6B58A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i="1" dirty="0"/>
              <a:t>“ …they need us – how could there be a shop with no customers..?” </a:t>
            </a:r>
            <a:r>
              <a:rPr lang="en-GB" sz="2400" dirty="0"/>
              <a:t>GH/m</a:t>
            </a:r>
          </a:p>
          <a:p>
            <a:pPr marL="0" indent="0">
              <a:buNone/>
            </a:pPr>
            <a:r>
              <a:rPr lang="en-GB" sz="2400" i="1" dirty="0"/>
              <a:t>“…and we need them – would we be here without them? I’m not sure we would- but it’s not like it’s the Truman Show – is it ?” </a:t>
            </a:r>
            <a:r>
              <a:rPr lang="en-GB" sz="2400" dirty="0"/>
              <a:t>UL/m</a:t>
            </a:r>
          </a:p>
          <a:p>
            <a:pPr marL="0" indent="0">
              <a:buNone/>
            </a:pPr>
            <a:r>
              <a:rPr lang="en-GB" sz="2400" dirty="0"/>
              <a:t>“</a:t>
            </a:r>
            <a:r>
              <a:rPr lang="en-GB" sz="2400" i="1" dirty="0"/>
              <a:t>more like the chicken and the egg really…”</a:t>
            </a:r>
            <a:r>
              <a:rPr lang="en-GB" sz="2400" dirty="0"/>
              <a:t>NV/m</a:t>
            </a:r>
          </a:p>
          <a:p>
            <a:pPr marL="0" indent="0">
              <a:buNone/>
            </a:pPr>
            <a:r>
              <a:rPr lang="en-GB" sz="2400" i="1" dirty="0"/>
              <a:t>“ Bridge Farm – they need us – think of all the things that wouldn’t have happened if there wasn't the tea room- and a tea room needs customers too- bit pricey in the farm shop though…” </a:t>
            </a:r>
            <a:r>
              <a:rPr lang="en-GB" sz="2400" dirty="0"/>
              <a:t>PO/f</a:t>
            </a:r>
          </a:p>
          <a:p>
            <a:pPr marL="0" indent="0">
              <a:buNone/>
            </a:pPr>
            <a:r>
              <a:rPr lang="en-GB" sz="2400" i="1" dirty="0"/>
              <a:t>“  both too pricey for me - I go to Aldi on the bypass- means I miss out on a lot, but at least I don’t get caught in the cross fire…” </a:t>
            </a:r>
            <a:r>
              <a:rPr lang="en-GB" sz="2400" dirty="0"/>
              <a:t>GY/f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40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A4E4A7-BC1E-45A5-A073-202F99E8D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2- resentment and aspiration to have a voice but fear of having one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9E5823-73AF-4C4C-95F6-57F3566C1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i="1" dirty="0"/>
              <a:t>“… when anything happens to one of them, there’s a big hoo-ha, lots of sympathy and casserole - when my Pearl died it would have been nice to have had a mention -she was a friend of Jill Archer - and there was nothing- she could’ve brought me a casserole-  and I could’ve said how hard it was- just one little sentence… ” GH/m</a:t>
            </a:r>
          </a:p>
          <a:p>
            <a:pPr marL="0" indent="0">
              <a:buNone/>
            </a:pPr>
            <a:r>
              <a:rPr lang="en-GB" sz="2400" i="1" dirty="0"/>
              <a:t>“…yeah, but if you did, nothing would be simple then. You’d have had to be depressed, or  your Jerry would’ve gone off the rails, or you’d be burgled during the funeral – or fall in love with someone really awful.” </a:t>
            </a:r>
            <a:r>
              <a:rPr lang="en-GB" sz="2400" dirty="0"/>
              <a:t>TR/f</a:t>
            </a:r>
          </a:p>
          <a:p>
            <a:pPr marL="0" indent="0">
              <a:buNone/>
            </a:pPr>
            <a:r>
              <a:rPr lang="en-GB" sz="2400" i="1" dirty="0"/>
              <a:t>“probably not worth it, really, the risk, just for a moment of being. I like a quiet life, safely off their radar…I’m happy just to roar in the Bull once in a while” </a:t>
            </a:r>
            <a:r>
              <a:rPr lang="en-GB" sz="2400" dirty="0"/>
              <a:t>TS/m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0073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E1F683-7606-4C05-9EED-B398AD2E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2- resentment and aspiration to have a voice but fear of having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7BCF8E-5638-4EE5-9DBC-366F79EFE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i="1" dirty="0"/>
              <a:t>“when good things happen, they don’t come up in the gossip…when our Lyra won that medal…they could’ve talked about that - things to be proud of in the village, and just a mention wouldn’t do any harm…” </a:t>
            </a:r>
            <a:r>
              <a:rPr lang="en-GB" sz="2400" dirty="0"/>
              <a:t>RD/f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i="1" dirty="0"/>
              <a:t>“…it would be nice, just now and then, to be a little bit known. Not enough for bad things to happen- them not knowing anything about you when they know so much about the others - and it’s hard having to wait so long to get served in the shop or the Bull cos that Jim Lloyd’s having a rant or Kenton and Jolene are having some kind of drama, when all you want  is a quick loaf or a G&amp;T – I feel like a second class citizen, no actually a third class citizen, sometimes” </a:t>
            </a:r>
            <a:r>
              <a:rPr lang="en-GB" sz="2400" dirty="0"/>
              <a:t>AW/f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81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FA0EA9-9210-4FB8-95F6-BDE29E2C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3- empathy for the named and unvoiced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CC1FD6-F0C9-42ED-94B4-B1043BAB1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“</a:t>
            </a:r>
            <a:r>
              <a:rPr lang="en-GB" sz="2400" i="1" dirty="0"/>
              <a:t>The thing is- the minute they know who you are, you’re in for something – that’s the price you pay…” </a:t>
            </a:r>
            <a:r>
              <a:rPr lang="en-GB" sz="2400" dirty="0"/>
              <a:t>UL/m</a:t>
            </a:r>
          </a:p>
          <a:p>
            <a:pPr marL="0" indent="0">
              <a:buNone/>
            </a:pPr>
            <a:r>
              <a:rPr lang="en-GB" sz="2400" i="1" dirty="0"/>
              <a:t>“yes, or you get taken the mickey of…” </a:t>
            </a:r>
            <a:r>
              <a:rPr lang="en-GB" sz="2400" dirty="0"/>
              <a:t>GY/f</a:t>
            </a:r>
          </a:p>
          <a:p>
            <a:pPr marL="0" indent="0">
              <a:buNone/>
            </a:pPr>
            <a:r>
              <a:rPr lang="en-GB" sz="2400" i="1" dirty="0"/>
              <a:t>“yeah, like poor old Mr Pullen…” </a:t>
            </a:r>
            <a:r>
              <a:rPr lang="en-GB" sz="2400" dirty="0"/>
              <a:t>LY/m</a:t>
            </a:r>
          </a:p>
          <a:p>
            <a:pPr marL="0" indent="0">
              <a:buNone/>
            </a:pPr>
            <a:r>
              <a:rPr lang="en-GB" sz="2400" i="1" dirty="0"/>
              <a:t>“yeah, or that woman Alistair Lloyd slept with a while back…” </a:t>
            </a:r>
            <a:r>
              <a:rPr lang="en-GB" sz="2400" dirty="0"/>
              <a:t>GY/f</a:t>
            </a:r>
          </a:p>
          <a:p>
            <a:pPr marL="0" indent="0">
              <a:buNone/>
            </a:pPr>
            <a:r>
              <a:rPr lang="en-GB" sz="2400" i="1" dirty="0"/>
              <a:t>“ and you don’t get to say anything about it at all…” </a:t>
            </a:r>
            <a:r>
              <a:rPr lang="en-GB" sz="2400" dirty="0"/>
              <a:t>GA/m</a:t>
            </a:r>
          </a:p>
          <a:p>
            <a:pPr marL="0" indent="0">
              <a:buNone/>
            </a:pPr>
            <a:r>
              <a:rPr lang="en-GB" sz="2400" dirty="0"/>
              <a:t>“</a:t>
            </a:r>
            <a:r>
              <a:rPr lang="en-GB" sz="2400" i="1" dirty="0"/>
              <a:t> what about the Button girls – they’re at risk, I’d say.” </a:t>
            </a:r>
            <a:r>
              <a:rPr lang="en-GB" sz="2400" dirty="0"/>
              <a:t>LY/m</a:t>
            </a:r>
          </a:p>
          <a:p>
            <a:pPr marL="0" indent="0">
              <a:buNone/>
            </a:pPr>
            <a:r>
              <a:rPr lang="en-GB" sz="2400" i="1" dirty="0"/>
              <a:t>“ do you think their parents know?” </a:t>
            </a:r>
            <a:r>
              <a:rPr lang="en-GB" sz="2400" dirty="0"/>
              <a:t>GY/f</a:t>
            </a:r>
          </a:p>
          <a:p>
            <a:pPr marL="0" indent="0">
              <a:buNone/>
            </a:pPr>
            <a:r>
              <a:rPr lang="en-GB" sz="2400" dirty="0"/>
              <a:t>“</a:t>
            </a:r>
            <a:r>
              <a:rPr lang="en-GB" sz="2400" i="1" dirty="0"/>
              <a:t>should we make sure they do? We should do something.” </a:t>
            </a:r>
            <a:r>
              <a:rPr lang="en-GB" sz="2400" dirty="0"/>
              <a:t>QZ/f</a:t>
            </a:r>
          </a:p>
          <a:p>
            <a:pPr marL="0" indent="0">
              <a:buNone/>
            </a:pPr>
            <a:r>
              <a:rPr lang="en-GB" sz="2400" dirty="0"/>
              <a:t>“</a:t>
            </a:r>
            <a:r>
              <a:rPr lang="en-GB" sz="2400" i="1" dirty="0"/>
              <a:t>no, no, no – we can’t do that – that’s not right at all.” </a:t>
            </a:r>
            <a:r>
              <a:rPr lang="en-GB" sz="2400" dirty="0"/>
              <a:t>DP/f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3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A8E3E52-724C-4191-972F-19A81AFE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AC21F2B-4294-45D5-8CB5-AF7AF3F09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r>
              <a:rPr lang="en-GB" sz="9600" dirty="0"/>
              <a:t>The un-named, unvoiced population of Ambridge exist in a state of ontological tension arising from their</a:t>
            </a:r>
          </a:p>
          <a:p>
            <a:r>
              <a:rPr lang="en-GB" sz="9600" dirty="0"/>
              <a:t>perceived existential co-dependence with the other two groups</a:t>
            </a:r>
          </a:p>
          <a:p>
            <a:r>
              <a:rPr lang="en-GB" sz="9600" dirty="0"/>
              <a:t>uncertainty about the nature of their existence</a:t>
            </a:r>
          </a:p>
          <a:p>
            <a:r>
              <a:rPr lang="en-GB" sz="9600" dirty="0"/>
              <a:t>wish to be known to exist and to be heard</a:t>
            </a:r>
          </a:p>
          <a:p>
            <a:r>
              <a:rPr lang="en-GB" sz="9600" dirty="0"/>
              <a:t>awareness that this would result in a greater likelihood of adverse life events</a:t>
            </a:r>
          </a:p>
          <a:p>
            <a:pPr marL="0" indent="0">
              <a:buNone/>
            </a:pPr>
            <a:r>
              <a:rPr lang="en-GB" sz="9600" dirty="0"/>
              <a:t> </a:t>
            </a:r>
          </a:p>
          <a:p>
            <a:pPr marL="0" indent="0">
              <a:buNone/>
            </a:pPr>
            <a:r>
              <a:rPr lang="en-GB" sz="9600" dirty="0"/>
              <a:t>This long term stress is likely to impact on their wellbeing*</a:t>
            </a:r>
          </a:p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r>
              <a:rPr lang="en-GB" sz="9600" dirty="0"/>
              <a:t>This study raises a question about the creator’s moral responsibility for this group.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sz="5600" dirty="0"/>
              <a:t>*McEwan BS. Neurobiological and Systemic Effects of Chronic Stress. </a:t>
            </a:r>
            <a:r>
              <a:rPr lang="en-GB" sz="5600" i="1" dirty="0"/>
              <a:t>Chronic Stress</a:t>
            </a:r>
            <a:r>
              <a:rPr lang="en-GB" sz="5600" dirty="0"/>
              <a:t>. (Thousand Oaks). 2017. </a:t>
            </a:r>
          </a:p>
          <a:p>
            <a:pPr marL="0" indent="0">
              <a:buNone/>
            </a:pPr>
            <a:r>
              <a:rPr lang="en-GB" sz="5600" dirty="0"/>
              <a:t>Jan-Dec;1. Doi:10.1177/2470547017692328. </a:t>
            </a:r>
            <a:r>
              <a:rPr lang="en-GB" sz="5600" dirty="0" err="1"/>
              <a:t>Epub</a:t>
            </a:r>
            <a:r>
              <a:rPr lang="en-GB" sz="5600" dirty="0"/>
              <a:t> 2017 Apr 10.</a:t>
            </a: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8D67E030-3E4C-4523-B3C8-F9ACC538AF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3" r="1397" b="5797"/>
          <a:stretch/>
        </p:blipFill>
        <p:spPr>
          <a:xfrm>
            <a:off x="8244367" y="223803"/>
            <a:ext cx="3473347" cy="160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70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067FE6-0126-4F74-96BB-CC52375E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Questions, comments…?</a:t>
            </a:r>
          </a:p>
        </p:txBody>
      </p:sp>
      <p:pic>
        <p:nvPicPr>
          <p:cNvPr id="4" name="Content Placeholder 3" descr="A close up of a flower garden&#10;&#10;Description automatically generated">
            <a:extLst>
              <a:ext uri="{FF2B5EF4-FFF2-40B4-BE49-F238E27FC236}">
                <a16:creationId xmlns:a16="http://schemas.microsoft.com/office/drawing/2014/main" xmlns="" id="{E6E63480-4978-4C73-92ED-6567943ABF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7248" r="535" b="9585"/>
          <a:stretch/>
        </p:blipFill>
        <p:spPr>
          <a:xfrm rot="5400000">
            <a:off x="7116636" y="1998732"/>
            <a:ext cx="5274128" cy="266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963</Words>
  <Application>Microsoft Office PowerPoint</Application>
  <PresentationFormat>Widescreen</PresentationFormat>
  <Paragraphs>121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 divided village: a narrative study using a theoretical lens of speculative ontology </vt:lpstr>
      <vt:lpstr>Introduction</vt:lpstr>
      <vt:lpstr>Aim</vt:lpstr>
      <vt:lpstr>Method </vt:lpstr>
      <vt:lpstr>Results - demographics</vt:lpstr>
      <vt:lpstr>Results – three main themes</vt:lpstr>
      <vt:lpstr>Theme 1- an existential co-dependence </vt:lpstr>
      <vt:lpstr>Theme 2- resentment and aspiration to have a voice but fear of having one </vt:lpstr>
      <vt:lpstr>Theme 2- resentment and aspiration to have a voice but fear of having one</vt:lpstr>
      <vt:lpstr>Theme 3- empathy for the named and unvoiced</vt:lpstr>
      <vt:lpstr>Conclusions</vt:lpstr>
      <vt:lpstr>Questions, comments…?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divided village: a narrative study using a theoretical lens of speculative ontology</dc:title>
  <dc:creator>Maggie Bartlett</dc:creator>
  <cp:lastModifiedBy>Maggie Bartlett</cp:lastModifiedBy>
  <cp:revision>70</cp:revision>
  <dcterms:created xsi:type="dcterms:W3CDTF">2020-01-18T15:01:28Z</dcterms:created>
  <dcterms:modified xsi:type="dcterms:W3CDTF">2020-03-25T20:04:16Z</dcterms:modified>
</cp:coreProperties>
</file>